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262" r:id="rId6"/>
    <p:sldId id="264" r:id="rId7"/>
    <p:sldId id="265" r:id="rId8"/>
    <p:sldId id="266" r:id="rId9"/>
    <p:sldId id="268" r:id="rId10"/>
    <p:sldId id="267" r:id="rId11"/>
    <p:sldId id="269" r:id="rId12"/>
    <p:sldId id="271" r:id="rId13"/>
    <p:sldId id="270" r:id="rId14"/>
    <p:sldId id="263" r:id="rId15"/>
    <p:sldId id="272" r:id="rId16"/>
    <p:sldId id="274" r:id="rId17"/>
    <p:sldId id="27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p:normalViewPr>
  <p:slideViewPr>
    <p:cSldViewPr snapToGrid="0">
      <p:cViewPr varScale="1">
        <p:scale>
          <a:sx n="109" d="100"/>
          <a:sy n="109" d="100"/>
        </p:scale>
        <p:origin x="-2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95689-DEBE-3550-874B-FE3456F3B21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D54B5FD-6BCD-0C16-4A22-3B8A2789CB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FFCE24C-52C1-6578-B11C-8CA838C0FD1B}"/>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5" name="Segnaposto piè di pagina 4">
            <a:extLst>
              <a:ext uri="{FF2B5EF4-FFF2-40B4-BE49-F238E27FC236}">
                <a16:creationId xmlns:a16="http://schemas.microsoft.com/office/drawing/2014/main" id="{27FDB4BF-E233-9095-F58F-DDFBBD2A23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4CA460-5A81-2F3D-B965-D6F0F8E3DB6E}"/>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420155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1CD6B0-894B-0FE2-E91A-53B5BCAD226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0A17639-9758-36FC-A47E-B71031AF737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094DF6-AAA9-95AE-E809-E5E87810649B}"/>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5" name="Segnaposto piè di pagina 4">
            <a:extLst>
              <a:ext uri="{FF2B5EF4-FFF2-40B4-BE49-F238E27FC236}">
                <a16:creationId xmlns:a16="http://schemas.microsoft.com/office/drawing/2014/main" id="{4810AD54-CCBA-04CF-C6D1-2862D60E70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50D587-E53F-6682-8A9A-F1005462CB3D}"/>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427991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8B70FEC-111C-90D0-15BF-3416B3AFEF5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22FCA5-3E1F-E71A-2AE2-355C5ED5ACE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DEC2AC-AC82-7EEA-F3C0-33391CEA0F68}"/>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5" name="Segnaposto piè di pagina 4">
            <a:extLst>
              <a:ext uri="{FF2B5EF4-FFF2-40B4-BE49-F238E27FC236}">
                <a16:creationId xmlns:a16="http://schemas.microsoft.com/office/drawing/2014/main" id="{18AD4B7B-7EDF-37BD-0B02-40538D5041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DD5469-7364-EAF2-14E0-F2B7D498E807}"/>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184742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D50A68-7AA4-BA6A-72D8-2ADD33A26E8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2DE33C-CDAF-5079-5756-7D2A19F51A1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C00FC4-C066-F3A6-6E2F-6A1D2BE38F11}"/>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5" name="Segnaposto piè di pagina 4">
            <a:extLst>
              <a:ext uri="{FF2B5EF4-FFF2-40B4-BE49-F238E27FC236}">
                <a16:creationId xmlns:a16="http://schemas.microsoft.com/office/drawing/2014/main" id="{9292810E-BDD5-1F6A-CF0C-975BB80AAF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335C88-A2E4-AF79-EC39-6972BDCBB651}"/>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74234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C2C17-B221-175F-EE42-450B7B20916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77FF1B5-DC9E-C6EB-697B-2978B940E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2CC3463-CB2D-21D2-44F2-90BB03316C46}"/>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5" name="Segnaposto piè di pagina 4">
            <a:extLst>
              <a:ext uri="{FF2B5EF4-FFF2-40B4-BE49-F238E27FC236}">
                <a16:creationId xmlns:a16="http://schemas.microsoft.com/office/drawing/2014/main" id="{19159ACA-34CF-B3BB-4314-DCCD52CFE6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A4C892-55AE-FB28-E0DB-8F78026EB69C}"/>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428731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5BDC5-851A-C5CF-DF31-3FA404821EA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5CFB1F-073C-3FB5-B32E-8FF5D9C69A3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1800A16-B10E-3E2A-E9C0-5D838B9D830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599A21-E81C-C9ED-5599-7BB1D1939E73}"/>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6" name="Segnaposto piè di pagina 5">
            <a:extLst>
              <a:ext uri="{FF2B5EF4-FFF2-40B4-BE49-F238E27FC236}">
                <a16:creationId xmlns:a16="http://schemas.microsoft.com/office/drawing/2014/main" id="{1EBC3F6B-454A-0DEF-E130-D9B119A8CB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36B6795-3906-CA67-19C2-B294FDB1CC9E}"/>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332019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0D7EF-D8A6-1DB6-64CF-8C704762B58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01051F-BBC4-CE65-05F8-351834B77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344F30B-DBCD-4856-7A96-111F57FC1C9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65D59A2-EE99-40FC-B88A-9E5DD0D22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B4378F0-2BE3-AE04-8F02-9240AA34CD0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92E2D9A-D2CB-3B7F-B5D6-2D8A427A286C}"/>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8" name="Segnaposto piè di pagina 7">
            <a:extLst>
              <a:ext uri="{FF2B5EF4-FFF2-40B4-BE49-F238E27FC236}">
                <a16:creationId xmlns:a16="http://schemas.microsoft.com/office/drawing/2014/main" id="{FD4F1E8E-AD9C-908D-16EC-5256AEE68DC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F911F58-E462-7FF0-CA2B-AD81D48C0AFF}"/>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414891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47E16-8610-1C7A-4DCD-22EE1036D6B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6478F3D-09D7-23C3-135C-E27E674593B1}"/>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4" name="Segnaposto piè di pagina 3">
            <a:extLst>
              <a:ext uri="{FF2B5EF4-FFF2-40B4-BE49-F238E27FC236}">
                <a16:creationId xmlns:a16="http://schemas.microsoft.com/office/drawing/2014/main" id="{4806CA48-E226-66BB-1DE7-1346750A7FE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2FF6089-0D26-A3D2-2453-B0DA2B4B13DA}"/>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287650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234EED6-0616-E1E8-CE3A-422FD3C94632}"/>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3" name="Segnaposto piè di pagina 2">
            <a:extLst>
              <a:ext uri="{FF2B5EF4-FFF2-40B4-BE49-F238E27FC236}">
                <a16:creationId xmlns:a16="http://schemas.microsoft.com/office/drawing/2014/main" id="{8A81D876-1835-CA7A-0CD8-F73F0108439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3DAA8D7-6C4E-8D0D-ACE7-A568C8239FA2}"/>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158079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8206C-8A82-2FF1-4177-D92BD472FF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E468CF-11D7-E78F-D6E3-BDC98C3BB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4BB886D-F867-E728-FD92-E52F74D8E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6D59B1-0ACE-81C1-5DD8-68B9FE50F0C6}"/>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6" name="Segnaposto piè di pagina 5">
            <a:extLst>
              <a:ext uri="{FF2B5EF4-FFF2-40B4-BE49-F238E27FC236}">
                <a16:creationId xmlns:a16="http://schemas.microsoft.com/office/drawing/2014/main" id="{9A986CBF-C0C5-CE1A-41B8-4D3FF232861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4A82F8-7B98-39BB-A251-5BF3BD932B7A}"/>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307574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AA2B3-0671-6009-4819-4FA2FEF997E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DE72304-25B0-DBA2-2B63-5E8D22C1D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51E882C-7E7F-7871-4F75-CAF012061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36E3EB-3E22-A8C8-FD16-F1727F86CD94}"/>
              </a:ext>
            </a:extLst>
          </p:cNvPr>
          <p:cNvSpPr>
            <a:spLocks noGrp="1"/>
          </p:cNvSpPr>
          <p:nvPr>
            <p:ph type="dt" sz="half" idx="10"/>
          </p:nvPr>
        </p:nvSpPr>
        <p:spPr/>
        <p:txBody>
          <a:bodyPr/>
          <a:lstStyle/>
          <a:p>
            <a:fld id="{EE3D50B4-E8ED-B948-ACD5-9EA2FF8DA30D}" type="datetimeFigureOut">
              <a:rPr lang="it-IT" smtClean="0"/>
              <a:t>22/01/26</a:t>
            </a:fld>
            <a:endParaRPr lang="it-IT"/>
          </a:p>
        </p:txBody>
      </p:sp>
      <p:sp>
        <p:nvSpPr>
          <p:cNvPr id="6" name="Segnaposto piè di pagina 5">
            <a:extLst>
              <a:ext uri="{FF2B5EF4-FFF2-40B4-BE49-F238E27FC236}">
                <a16:creationId xmlns:a16="http://schemas.microsoft.com/office/drawing/2014/main" id="{6D667911-0955-E17C-B31E-624B80B2906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43798E6-1F45-AD96-24E6-4F2B48DC2367}"/>
              </a:ext>
            </a:extLst>
          </p:cNvPr>
          <p:cNvSpPr>
            <a:spLocks noGrp="1"/>
          </p:cNvSpPr>
          <p:nvPr>
            <p:ph type="sldNum" sz="quarter" idx="12"/>
          </p:nvPr>
        </p:nvSpPr>
        <p:spPr/>
        <p:txBody>
          <a:bodyPr/>
          <a:lstStyle/>
          <a:p>
            <a:fld id="{FC37A455-429E-FF4C-8DC9-8182727D7759}" type="slidenum">
              <a:rPr lang="it-IT" smtClean="0"/>
              <a:t>‹N›</a:t>
            </a:fld>
            <a:endParaRPr lang="it-IT"/>
          </a:p>
        </p:txBody>
      </p:sp>
    </p:spTree>
    <p:extLst>
      <p:ext uri="{BB962C8B-B14F-4D97-AF65-F5344CB8AC3E}">
        <p14:creationId xmlns:p14="http://schemas.microsoft.com/office/powerpoint/2010/main" val="39254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BDE5793-43B1-D451-BFF2-BCB05F2DF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F6B073B-3487-62A7-8C57-CDA4ED431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8C6E41-2D7B-3BD6-1569-B4C9FEE5B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D50B4-E8ED-B948-ACD5-9EA2FF8DA30D}" type="datetimeFigureOut">
              <a:rPr lang="it-IT" smtClean="0"/>
              <a:t>22/01/26</a:t>
            </a:fld>
            <a:endParaRPr lang="it-IT"/>
          </a:p>
        </p:txBody>
      </p:sp>
      <p:sp>
        <p:nvSpPr>
          <p:cNvPr id="5" name="Segnaposto piè di pagina 4">
            <a:extLst>
              <a:ext uri="{FF2B5EF4-FFF2-40B4-BE49-F238E27FC236}">
                <a16:creationId xmlns:a16="http://schemas.microsoft.com/office/drawing/2014/main" id="{72AD975F-E7E6-816B-9101-1DB718E03E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686B2A8-BD34-0FE4-FBAF-3F83F8AED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7A455-429E-FF4C-8DC9-8182727D7759}" type="slidenum">
              <a:rPr lang="it-IT" smtClean="0"/>
              <a:t>‹N›</a:t>
            </a:fld>
            <a:endParaRPr lang="it-IT"/>
          </a:p>
        </p:txBody>
      </p:sp>
    </p:spTree>
    <p:extLst>
      <p:ext uri="{BB962C8B-B14F-4D97-AF65-F5344CB8AC3E}">
        <p14:creationId xmlns:p14="http://schemas.microsoft.com/office/powerpoint/2010/main" val="414955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1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hudoc.echr.coe.int/eng#{%22appno%22:[%2230696/09%22]}"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t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0569E-3A96-0E81-C1CB-6BCABC204A6A}"/>
              </a:ext>
            </a:extLst>
          </p:cNvPr>
          <p:cNvSpPr>
            <a:spLocks noGrp="1"/>
          </p:cNvSpPr>
          <p:nvPr>
            <p:ph type="ctrTitle"/>
          </p:nvPr>
        </p:nvSpPr>
        <p:spPr>
          <a:xfrm>
            <a:off x="1524000" y="1519881"/>
            <a:ext cx="9144000" cy="1909119"/>
          </a:xfrm>
        </p:spPr>
        <p:txBody>
          <a:bodyPr>
            <a:normAutofit fontScale="90000"/>
          </a:bodyPr>
          <a:lstStyle/>
          <a:p>
            <a:br>
              <a:rPr lang="it-IT" sz="3600" b="1" dirty="0">
                <a:latin typeface="Abadi Extra Light" panose="020B0204020104020204" pitchFamily="34" charset="0"/>
              </a:rPr>
            </a:br>
            <a:br>
              <a:rPr lang="it-IT" sz="3600" b="1" dirty="0">
                <a:latin typeface="Abadi Extra Light" panose="020B0204020104020204" pitchFamily="34" charset="0"/>
              </a:rPr>
            </a:br>
            <a:r>
              <a:rPr lang="it-IT" sz="3600" b="1" dirty="0" err="1">
                <a:latin typeface="Abadi Extra Light" panose="020B0204020104020204" pitchFamily="34" charset="0"/>
              </a:rPr>
              <a:t>Discrimination</a:t>
            </a:r>
            <a:r>
              <a:rPr lang="it-IT" sz="3600" b="1" dirty="0">
                <a:latin typeface="Abadi Extra Light" panose="020B0204020104020204" pitchFamily="34" charset="0"/>
              </a:rPr>
              <a:t>, </a:t>
            </a:r>
            <a:r>
              <a:rPr lang="it-IT" sz="3600" b="1" dirty="0" err="1">
                <a:latin typeface="Abadi Extra Light" panose="020B0204020104020204" pitchFamily="34" charset="0"/>
              </a:rPr>
              <a:t>algorithmic</a:t>
            </a:r>
            <a:r>
              <a:rPr lang="it-IT" sz="3600" b="1" dirty="0">
                <a:latin typeface="Abadi Extra Light" panose="020B0204020104020204" pitchFamily="34" charset="0"/>
              </a:rPr>
              <a:t> </a:t>
            </a:r>
            <a:r>
              <a:rPr lang="it-IT" sz="3600" b="1" dirty="0" err="1">
                <a:latin typeface="Abadi Extra Light" panose="020B0204020104020204" pitchFamily="34" charset="0"/>
              </a:rPr>
              <a:t>decisions</a:t>
            </a:r>
            <a:r>
              <a:rPr lang="it-IT" sz="3600" b="1" dirty="0">
                <a:latin typeface="Abadi Extra Light" panose="020B0204020104020204" pitchFamily="34" charset="0"/>
              </a:rPr>
              <a:t>, and </a:t>
            </a:r>
            <a:r>
              <a:rPr lang="it-IT" sz="3600" b="1" dirty="0" err="1">
                <a:latin typeface="Abadi Extra Light" panose="020B0204020104020204" pitchFamily="34" charset="0"/>
              </a:rPr>
              <a:t>rights</a:t>
            </a:r>
            <a:r>
              <a:rPr lang="it-IT" sz="3600" b="1" dirty="0">
                <a:latin typeface="Abadi Extra Light" panose="020B0204020104020204" pitchFamily="34" charset="0"/>
              </a:rPr>
              <a:t> </a:t>
            </a:r>
          </a:p>
        </p:txBody>
      </p:sp>
      <p:sp>
        <p:nvSpPr>
          <p:cNvPr id="3" name="Sottotitolo 2">
            <a:extLst>
              <a:ext uri="{FF2B5EF4-FFF2-40B4-BE49-F238E27FC236}">
                <a16:creationId xmlns:a16="http://schemas.microsoft.com/office/drawing/2014/main" id="{AE401C76-A111-B5D1-FC79-C1963EF89CFC}"/>
              </a:ext>
            </a:extLst>
          </p:cNvPr>
          <p:cNvSpPr>
            <a:spLocks noGrp="1"/>
          </p:cNvSpPr>
          <p:nvPr>
            <p:ph type="subTitle" idx="1"/>
          </p:nvPr>
        </p:nvSpPr>
        <p:spPr>
          <a:xfrm>
            <a:off x="1112108" y="3635510"/>
            <a:ext cx="9555892" cy="2555060"/>
          </a:xfrm>
        </p:spPr>
        <p:txBody>
          <a:bodyPr>
            <a:noAutofit/>
          </a:bodyPr>
          <a:lstStyle/>
          <a:p>
            <a:r>
              <a:rPr lang="it-IT" sz="2000" b="1" dirty="0">
                <a:latin typeface="Abadi Extra Light" panose="020B0204020104020204" pitchFamily="34" charset="0"/>
                <a:ea typeface="+mj-ea"/>
                <a:cs typeface="+mj-cs"/>
              </a:rPr>
              <a:t>Elena Consiglio </a:t>
            </a:r>
          </a:p>
          <a:p>
            <a:r>
              <a:rPr lang="it-IT" sz="2000" b="1" dirty="0" err="1">
                <a:latin typeface="Abadi Extra Light" panose="020B0204020104020204" pitchFamily="34" charset="0"/>
                <a:ea typeface="+mj-ea"/>
                <a:cs typeface="+mj-cs"/>
              </a:rPr>
              <a:t>elena.consiglio@unipa.it</a:t>
            </a:r>
            <a:r>
              <a:rPr lang="it-IT" sz="2000" b="1" dirty="0">
                <a:latin typeface="Abadi Extra Light" panose="020B0204020104020204" pitchFamily="34" charset="0"/>
                <a:ea typeface="+mj-ea"/>
                <a:cs typeface="+mj-cs"/>
              </a:rPr>
              <a:t> </a:t>
            </a:r>
          </a:p>
        </p:txBody>
      </p:sp>
      <p:pic>
        <p:nvPicPr>
          <p:cNvPr id="8" name="Immagine 7">
            <a:extLst>
              <a:ext uri="{FF2B5EF4-FFF2-40B4-BE49-F238E27FC236}">
                <a16:creationId xmlns:a16="http://schemas.microsoft.com/office/drawing/2014/main" id="{57D8A0EA-8A55-82C9-905A-971221D5DE15}"/>
              </a:ext>
            </a:extLst>
          </p:cNvPr>
          <p:cNvPicPr>
            <a:picLocks noChangeAspect="1"/>
          </p:cNvPicPr>
          <p:nvPr/>
        </p:nvPicPr>
        <p:blipFill>
          <a:blip r:embed="rId2"/>
          <a:stretch>
            <a:fillRect/>
          </a:stretch>
        </p:blipFill>
        <p:spPr>
          <a:xfrm>
            <a:off x="6753348" y="10938"/>
            <a:ext cx="2830309" cy="1325563"/>
          </a:xfrm>
          <a:prstGeom prst="rect">
            <a:avLst/>
          </a:prstGeom>
        </p:spPr>
      </p:pic>
      <p:pic>
        <p:nvPicPr>
          <p:cNvPr id="5" name="Immagine 4">
            <a:extLst>
              <a:ext uri="{FF2B5EF4-FFF2-40B4-BE49-F238E27FC236}">
                <a16:creationId xmlns:a16="http://schemas.microsoft.com/office/drawing/2014/main" id="{BE6AF062-90A1-5BDD-7250-A1ED0F752E77}"/>
              </a:ext>
            </a:extLst>
          </p:cNvPr>
          <p:cNvPicPr>
            <a:picLocks noChangeAspect="1"/>
          </p:cNvPicPr>
          <p:nvPr/>
        </p:nvPicPr>
        <p:blipFill>
          <a:blip r:embed="rId3"/>
          <a:stretch>
            <a:fillRect/>
          </a:stretch>
        </p:blipFill>
        <p:spPr>
          <a:xfrm>
            <a:off x="1" y="0"/>
            <a:ext cx="3739662" cy="1325562"/>
          </a:xfrm>
          <a:prstGeom prst="rect">
            <a:avLst/>
          </a:prstGeom>
        </p:spPr>
      </p:pic>
      <p:pic>
        <p:nvPicPr>
          <p:cNvPr id="10" name="Immagine 9">
            <a:extLst>
              <a:ext uri="{FF2B5EF4-FFF2-40B4-BE49-F238E27FC236}">
                <a16:creationId xmlns:a16="http://schemas.microsoft.com/office/drawing/2014/main" id="{8A144F78-28DC-F373-31FD-587A846897DB}"/>
              </a:ext>
            </a:extLst>
          </p:cNvPr>
          <p:cNvPicPr>
            <a:picLocks noChangeAspect="1"/>
          </p:cNvPicPr>
          <p:nvPr/>
        </p:nvPicPr>
        <p:blipFill>
          <a:blip r:embed="rId4"/>
          <a:stretch>
            <a:fillRect/>
          </a:stretch>
        </p:blipFill>
        <p:spPr>
          <a:xfrm>
            <a:off x="3719552" y="10938"/>
            <a:ext cx="2850420" cy="1325562"/>
          </a:xfrm>
          <a:prstGeom prst="rect">
            <a:avLst/>
          </a:prstGeom>
        </p:spPr>
      </p:pic>
      <p:pic>
        <p:nvPicPr>
          <p:cNvPr id="1028" name="Picture 4" descr=" ">
            <a:extLst>
              <a:ext uri="{FF2B5EF4-FFF2-40B4-BE49-F238E27FC236}">
                <a16:creationId xmlns:a16="http://schemas.microsoft.com/office/drawing/2014/main" id="{38F1D9F9-8E7D-66BF-C411-F0806A30F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3657" y="10938"/>
            <a:ext cx="2424966" cy="14726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2BD769F-1F1B-CBFF-7CD6-57B1AF57E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0099" y="1336502"/>
            <a:ext cx="2262554" cy="585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4E4C66A-F101-BEFD-410A-700125D307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8534" y="1336500"/>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2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113A58-DDFE-C836-BA4A-ED804D87963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23CC3EAC-AA50-1F0E-4925-4ACB6B842355}"/>
              </a:ext>
            </a:extLst>
          </p:cNvPr>
          <p:cNvSpPr>
            <a:spLocks noGrp="1"/>
          </p:cNvSpPr>
          <p:nvPr>
            <p:ph idx="1"/>
          </p:nvPr>
        </p:nvSpPr>
        <p:spPr/>
        <p:txBody>
          <a:bodyPr>
            <a:normAutofit/>
          </a:bodyPr>
          <a:lstStyle/>
          <a:p>
            <a:pPr marL="0" indent="0">
              <a:buNone/>
            </a:pPr>
            <a:endParaRPr lang="en-GB" dirty="0"/>
          </a:p>
          <a:p>
            <a:pPr marL="0" indent="0">
              <a:buNone/>
            </a:pPr>
            <a:r>
              <a:rPr lang="en-GB" dirty="0"/>
              <a:t>Critics to BHN: </a:t>
            </a:r>
          </a:p>
          <a:p>
            <a:r>
              <a:rPr lang="en-GB" dirty="0"/>
              <a:t>Too narrow view of discrimination: it does not mean equality of opportunities only</a:t>
            </a:r>
          </a:p>
          <a:p>
            <a:r>
              <a:rPr lang="en-GB" dirty="0"/>
              <a:t>Unwittingly introduces positive discrimination or affirmative actions </a:t>
            </a:r>
          </a:p>
          <a:p>
            <a:r>
              <a:rPr lang="en-GB" dirty="0"/>
              <a:t>The counterfactual judgment is sometimes impossible, inapplicable</a:t>
            </a:r>
          </a:p>
          <a:p>
            <a:r>
              <a:rPr lang="en-GB" dirty="0"/>
              <a:t>It is a matter of dispute whether the decision maker has a moral duty not to compound previous injustice. Certainly there is not such a duty in the law.</a:t>
            </a:r>
          </a:p>
        </p:txBody>
      </p:sp>
      <p:pic>
        <p:nvPicPr>
          <p:cNvPr id="4" name="Immagine 3">
            <a:extLst>
              <a:ext uri="{FF2B5EF4-FFF2-40B4-BE49-F238E27FC236}">
                <a16:creationId xmlns:a16="http://schemas.microsoft.com/office/drawing/2014/main" id="{DB51822D-69D7-C81F-2CFB-27DA9323004A}"/>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FD537BC7-3E1B-9E1E-2E34-E682FD5FA7F7}"/>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348AE094-C428-B502-E780-2AFF4EFB1E90}"/>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E8CBA5D0-39E2-0ACA-7EBC-D70A99431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33E34EB-DC31-7A52-4B9A-E65EC4E280DF}"/>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BA92FBDB-F27F-E8F4-1B75-34A84EA823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6F0E2990-C6F8-BCE7-CDB2-25EEC5925F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2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188C5-F18F-7ACC-3D57-9798A58650A0}"/>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C94769B4-D45F-3EDD-0227-972141600747}"/>
              </a:ext>
            </a:extLst>
          </p:cNvPr>
          <p:cNvSpPr>
            <a:spLocks noGrp="1"/>
          </p:cNvSpPr>
          <p:nvPr>
            <p:ph idx="1"/>
          </p:nvPr>
        </p:nvSpPr>
        <p:spPr/>
        <p:txBody>
          <a:bodyPr>
            <a:normAutofit fontScale="70000" lnSpcReduction="20000"/>
          </a:bodyPr>
          <a:lstStyle/>
          <a:p>
            <a:endParaRPr lang="en-GB" dirty="0"/>
          </a:p>
          <a:p>
            <a:r>
              <a:rPr lang="en-GB" dirty="0"/>
              <a:t>BHN suggest to modify, to adjust computer science statistical criteria with the aim to equalize outcomes across groups – They suggest to use demographic parity, calibration, the similarity criterion, randomization…to equalize outcomes between groups. </a:t>
            </a:r>
          </a:p>
          <a:p>
            <a:r>
              <a:rPr lang="en-GB" dirty="0"/>
              <a:t>They are not the first. A paper by </a:t>
            </a:r>
            <a:r>
              <a:rPr lang="en-GB" dirty="0" err="1"/>
              <a:t>Lagioia</a:t>
            </a:r>
            <a:r>
              <a:rPr lang="en-GB" dirty="0"/>
              <a:t>, </a:t>
            </a:r>
            <a:r>
              <a:rPr lang="en-GB" dirty="0" err="1"/>
              <a:t>Rovatti</a:t>
            </a:r>
            <a:r>
              <a:rPr lang="en-GB" dirty="0"/>
              <a:t> and Sartor anticipated this in 2022: </a:t>
            </a:r>
          </a:p>
          <a:p>
            <a:r>
              <a:rPr lang="en-GB" dirty="0"/>
              <a:t>‘equalisation of classifications/decisions between groups can be achieved thorough group-dependent thresholding. We discuss contexts in which this approach may be meaningful and useful in pursuing policy objectives. We claim that the implementation of group-parity standards should be left to competent human decision-makers, under appropriate scrutiny, since it involves discretionary value-based political choices. Accordingly, predictive systems should be designed in such a way that relevant policy goals can be transparently implemented. Our paper presents three main contributions: (1) it addresses a complex predictive system through the lens of simplified toy models; (2) it argues for selective policy interventions on the different steps of automated decision-making; (3) it points to the limited significance of statistical notions of fairness to achieve social goals.’</a:t>
            </a:r>
          </a:p>
          <a:p>
            <a:r>
              <a:rPr lang="it-IT" dirty="0" err="1"/>
              <a:t>However</a:t>
            </a:r>
            <a:r>
              <a:rPr lang="it-IT" dirty="0"/>
              <a:t>, the </a:t>
            </a:r>
            <a:r>
              <a:rPr lang="it-IT" dirty="0" err="1"/>
              <a:t>adjustments</a:t>
            </a:r>
            <a:r>
              <a:rPr lang="it-IT" dirty="0"/>
              <a:t> do </a:t>
            </a:r>
            <a:r>
              <a:rPr lang="it-IT" dirty="0" err="1"/>
              <a:t>not</a:t>
            </a:r>
            <a:r>
              <a:rPr lang="it-IT" dirty="0"/>
              <a:t> </a:t>
            </a:r>
            <a:r>
              <a:rPr lang="it-IT" dirty="0" err="1"/>
              <a:t>interfere</a:t>
            </a:r>
            <a:r>
              <a:rPr lang="it-IT" dirty="0"/>
              <a:t> with reality.</a:t>
            </a:r>
          </a:p>
        </p:txBody>
      </p:sp>
      <p:pic>
        <p:nvPicPr>
          <p:cNvPr id="4" name="Immagine 3">
            <a:extLst>
              <a:ext uri="{FF2B5EF4-FFF2-40B4-BE49-F238E27FC236}">
                <a16:creationId xmlns:a16="http://schemas.microsoft.com/office/drawing/2014/main" id="{E07F32E9-77AF-DBC3-328E-1525688F1D83}"/>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772F2145-8F79-0C21-5783-83862004A675}"/>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0B503BFB-1CE6-344A-BDA4-6F57EB0B79C1}"/>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8BD07F0B-FA5F-9FB3-384B-ED4FD5F9E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22532467-7A79-AF84-5BDF-770D1B37A232}"/>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C11699A2-16BA-C69D-0CA2-DD36799086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536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93BF5C20-36B4-CAB9-7778-07831DFD25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2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0D4BA7-CEB2-D8C4-1A28-BD9C8B5415EA}"/>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9038AF70-DCB7-DF61-7321-4CDD9B9C9182}"/>
              </a:ext>
            </a:extLst>
          </p:cNvPr>
          <p:cNvSpPr>
            <a:spLocks noGrp="1"/>
          </p:cNvSpPr>
          <p:nvPr>
            <p:ph idx="1"/>
          </p:nvPr>
        </p:nvSpPr>
        <p:spPr/>
        <p:txBody>
          <a:bodyPr/>
          <a:lstStyle/>
          <a:p>
            <a:pPr marL="0" indent="0">
              <a:buNone/>
            </a:pPr>
            <a:endParaRPr lang="en-GB" dirty="0"/>
          </a:p>
          <a:p>
            <a:pPr marL="0" indent="0">
              <a:buNone/>
            </a:pPr>
            <a:r>
              <a:rPr lang="en-GB" dirty="0"/>
              <a:t>The ALIGNMENT PROBLEM</a:t>
            </a:r>
          </a:p>
          <a:p>
            <a:r>
              <a:rPr lang="en-GB" dirty="0"/>
              <a:t>It is ‘the problem of insuring that ai processes and outputs aligns with our best considered judgments about a value – good or bad’. Ruth Chang 2025</a:t>
            </a:r>
          </a:p>
          <a:p>
            <a:r>
              <a:rPr lang="en-GB" dirty="0"/>
              <a:t>A fundamental problem in AI design: solution, the research on small AI by Ruth Chang</a:t>
            </a:r>
          </a:p>
          <a:p>
            <a:endParaRPr lang="en-GB" dirty="0"/>
          </a:p>
        </p:txBody>
      </p:sp>
      <p:pic>
        <p:nvPicPr>
          <p:cNvPr id="4" name="Immagine 3">
            <a:extLst>
              <a:ext uri="{FF2B5EF4-FFF2-40B4-BE49-F238E27FC236}">
                <a16:creationId xmlns:a16="http://schemas.microsoft.com/office/drawing/2014/main" id="{E9203C18-37F5-8050-459E-7461CCA2F271}"/>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8955A906-BA07-1FF5-50D1-0F6DC54E7CA1}"/>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ADEAE94F-AE5A-BE92-25E7-5A11BDCA0ECB}"/>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990B7672-5CF8-13F8-6A36-CB41DD8DF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E4CEB1CC-3D3B-955D-2518-61304B518E74}"/>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B3DC8126-4638-795B-8C39-46727B88D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617B31DD-233C-79D8-DE3E-E4ABE11A7B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8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9A3793-3FA9-B2CB-0ECB-09B5598EF44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8DF0418E-C5D0-A180-F9F3-F61CC1B9F9F0}"/>
              </a:ext>
            </a:extLst>
          </p:cNvPr>
          <p:cNvSpPr>
            <a:spLocks noGrp="1"/>
          </p:cNvSpPr>
          <p:nvPr>
            <p:ph idx="1"/>
          </p:nvPr>
        </p:nvSpPr>
        <p:spPr/>
        <p:txBody>
          <a:bodyPr>
            <a:normAutofit fontScale="92500" lnSpcReduction="10000"/>
          </a:bodyPr>
          <a:lstStyle/>
          <a:p>
            <a:pPr marL="0" indent="0">
              <a:buNone/>
            </a:pPr>
            <a:endParaRPr lang="en-GB" dirty="0"/>
          </a:p>
          <a:p>
            <a:pPr marL="0" indent="0">
              <a:buNone/>
            </a:pPr>
            <a:r>
              <a:rPr lang="en-GB" dirty="0"/>
              <a:t>The ‘quest’ for modelling causation </a:t>
            </a:r>
          </a:p>
          <a:p>
            <a:r>
              <a:rPr lang="en-GB" dirty="0"/>
              <a:t>‘so far, the technical tools relating to the identification and formal transposition into AI systems of the causal chains that determine disadvantageous effects in the real life of individuals and groups must be refined’</a:t>
            </a:r>
          </a:p>
          <a:p>
            <a:r>
              <a:rPr lang="en-GB" dirty="0"/>
              <a:t>we must keep the interdisciplinary approach because AI models can provide us with solutions, but ‘we must first decide which are the relevant causes of discrimination to take into account when developing the models… if we are not clear about the relationship between causes of discrimination and effects in the real world, it is impossible to translate them into formulas and computational models’ BHN 2023 </a:t>
            </a:r>
          </a:p>
        </p:txBody>
      </p:sp>
      <p:pic>
        <p:nvPicPr>
          <p:cNvPr id="4" name="Immagine 3">
            <a:extLst>
              <a:ext uri="{FF2B5EF4-FFF2-40B4-BE49-F238E27FC236}">
                <a16:creationId xmlns:a16="http://schemas.microsoft.com/office/drawing/2014/main" id="{6C7DE5DA-CA83-4DB3-9D4A-6EB7D0361933}"/>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79857BE3-AD92-A480-59F6-FA359728D39A}"/>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8859C11B-BFB7-B278-C8C8-48D6CA176C39}"/>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4BAC605B-4AED-EAF8-E9FE-7C165A003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FA9E4ADC-3D20-9596-6659-FCFE346AEE38}"/>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93FDD455-DF85-C6E9-723D-C99BB1C77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13BC9FAD-929E-55EC-221A-494E59AF1F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6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D2DFC-19C1-5256-54FA-C5C298919746}"/>
              </a:ext>
            </a:extLst>
          </p:cNvPr>
          <p:cNvSpPr>
            <a:spLocks noGrp="1"/>
          </p:cNvSpPr>
          <p:nvPr>
            <p:ph type="title"/>
          </p:nvPr>
        </p:nvSpPr>
        <p:spPr>
          <a:xfrm>
            <a:off x="281354" y="365125"/>
            <a:ext cx="11072446" cy="1325563"/>
          </a:xfrm>
        </p:spPr>
        <p:txBody>
          <a:bodyPr/>
          <a:lstStyle/>
          <a:p>
            <a:endParaRPr lang="it-IT" dirty="0"/>
          </a:p>
        </p:txBody>
      </p:sp>
      <p:sp>
        <p:nvSpPr>
          <p:cNvPr id="3" name="Segnaposto contenuto 2">
            <a:extLst>
              <a:ext uri="{FF2B5EF4-FFF2-40B4-BE49-F238E27FC236}">
                <a16:creationId xmlns:a16="http://schemas.microsoft.com/office/drawing/2014/main" id="{DBCC0B9C-5933-B9E5-2F7C-40E574A619EF}"/>
              </a:ext>
            </a:extLst>
          </p:cNvPr>
          <p:cNvSpPr>
            <a:spLocks noGrp="1"/>
          </p:cNvSpPr>
          <p:nvPr>
            <p:ph idx="1"/>
          </p:nvPr>
        </p:nvSpPr>
        <p:spPr/>
        <p:txBody>
          <a:bodyPr>
            <a:normAutofit lnSpcReduction="10000"/>
          </a:bodyPr>
          <a:lstStyle/>
          <a:p>
            <a:pPr marL="0" indent="0">
              <a:buNone/>
            </a:pPr>
            <a:endParaRPr lang="en-GB" dirty="0"/>
          </a:p>
          <a:p>
            <a:pPr marL="0" indent="0">
              <a:buNone/>
            </a:pPr>
            <a:r>
              <a:rPr lang="en-GB" dirty="0"/>
              <a:t>Asylum: subjective right</a:t>
            </a:r>
          </a:p>
          <a:p>
            <a:pPr marL="0" indent="0">
              <a:buNone/>
            </a:pPr>
            <a:r>
              <a:rPr lang="en-GB" dirty="0"/>
              <a:t>1951 Geneva Convention Relating to the Status of Refugees, Article 1 (2)</a:t>
            </a:r>
          </a:p>
          <a:p>
            <a:pPr marL="0" indent="0">
              <a:buNone/>
            </a:pPr>
            <a:r>
              <a:rPr lang="en-GB" dirty="0"/>
              <a:t>[A person who] owing to well-founded fear of being persecuted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a:t>
            </a:r>
          </a:p>
        </p:txBody>
      </p:sp>
      <p:pic>
        <p:nvPicPr>
          <p:cNvPr id="4" name="Immagine 3">
            <a:extLst>
              <a:ext uri="{FF2B5EF4-FFF2-40B4-BE49-F238E27FC236}">
                <a16:creationId xmlns:a16="http://schemas.microsoft.com/office/drawing/2014/main" id="{6DEEAFFF-989B-3BAC-7BF7-75355601A2C3}"/>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16E6A6BA-7E01-2A94-1C6E-512389DE8A0D}"/>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9FF345BA-CB22-E99C-6D3E-C6B6C169B721}"/>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3B7424CC-EFBC-F2C0-E90B-98272FFCE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B2036DC5-954E-2907-854E-406238CD806F}"/>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B87EE4FD-FDAD-F55B-C798-C3023992E6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489E52F5-AD75-8D3E-24DC-8599129077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74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7CA5CA-F7DB-2282-A586-DE70CBCE1F9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117D4058-BA3A-50FF-7FAF-3E41AE4B2CA3}"/>
              </a:ext>
            </a:extLst>
          </p:cNvPr>
          <p:cNvSpPr>
            <a:spLocks noGrp="1"/>
          </p:cNvSpPr>
          <p:nvPr>
            <p:ph idx="1"/>
          </p:nvPr>
        </p:nvSpPr>
        <p:spPr/>
        <p:txBody>
          <a:bodyPr>
            <a:normAutofit lnSpcReduction="10000"/>
          </a:bodyPr>
          <a:lstStyle/>
          <a:p>
            <a:pPr marL="0" indent="0">
              <a:buNone/>
            </a:pPr>
            <a:endParaRPr lang="en-GB" dirty="0"/>
          </a:p>
          <a:p>
            <a:pPr marL="0" indent="0">
              <a:buNone/>
            </a:pPr>
            <a:r>
              <a:rPr lang="en-GB" dirty="0"/>
              <a:t>Arguments against the automation of decision-making in asylum.</a:t>
            </a:r>
          </a:p>
          <a:p>
            <a:pPr marL="0" indent="0">
              <a:buNone/>
            </a:pPr>
            <a:r>
              <a:rPr lang="en-GB" dirty="0"/>
              <a:t>1. Decision made with the aid of machine learning are compatible with the definition of statistical discrimination by F. Schauer: </a:t>
            </a:r>
          </a:p>
          <a:p>
            <a:pPr marL="0" indent="0">
              <a:buNone/>
            </a:pPr>
            <a:r>
              <a:rPr lang="en-GB" dirty="0"/>
              <a:t>‘a distinction based on a correlation between a predictor trait (indicator/classifier) and a target trait (target), when the correlation is empirically based, sound, statistically relevant – and, therefore, accurate’ Schauer 2018</a:t>
            </a:r>
          </a:p>
          <a:p>
            <a:pPr marL="0" indent="0">
              <a:buNone/>
            </a:pPr>
            <a:r>
              <a:rPr lang="en-GB" dirty="0"/>
              <a:t>Such decision are generalised but not universal. They are probabilistic, non causal relationships in nature.</a:t>
            </a:r>
          </a:p>
          <a:p>
            <a:pPr marL="0" indent="0">
              <a:buNone/>
            </a:pPr>
            <a:endParaRPr lang="it-IT" dirty="0"/>
          </a:p>
        </p:txBody>
      </p:sp>
      <p:pic>
        <p:nvPicPr>
          <p:cNvPr id="4" name="Immagine 3">
            <a:extLst>
              <a:ext uri="{FF2B5EF4-FFF2-40B4-BE49-F238E27FC236}">
                <a16:creationId xmlns:a16="http://schemas.microsoft.com/office/drawing/2014/main" id="{FEAC866D-2938-4410-C46D-A92D05E86D8B}"/>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D608201B-CA59-B75A-224C-61B7494BFA7E}"/>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9FF78343-2254-097E-430B-696C58886688}"/>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A9B5BC7F-90B5-B40A-EF6C-7C9F5F551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2F7804FC-C1A7-DDD9-1F4B-B2E33DC485C8}"/>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EAAB6A38-B78A-68BC-5A10-84D660E0A4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8F85EA87-F530-D80E-3224-06D3988B86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92CE5B-3748-2BEC-5595-66FF437D9E23}"/>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2F555C44-C3D8-9886-FC3F-05F2607C2E98}"/>
              </a:ext>
            </a:extLst>
          </p:cNvPr>
          <p:cNvSpPr>
            <a:spLocks noGrp="1"/>
          </p:cNvSpPr>
          <p:nvPr>
            <p:ph idx="1"/>
          </p:nvPr>
        </p:nvSpPr>
        <p:spPr/>
        <p:txBody>
          <a:bodyPr/>
          <a:lstStyle/>
          <a:p>
            <a:pPr marL="0" indent="0">
              <a:buNone/>
            </a:pPr>
            <a:endParaRPr lang="en-GB" sz="2600" dirty="0"/>
          </a:p>
          <a:p>
            <a:pPr marL="0" indent="0">
              <a:buNone/>
            </a:pPr>
            <a:endParaRPr lang="en-GB" sz="2600" dirty="0"/>
          </a:p>
          <a:p>
            <a:pPr marL="0" indent="0">
              <a:buNone/>
            </a:pPr>
            <a:r>
              <a:rPr lang="en-GB" sz="2600" dirty="0"/>
              <a:t>E.g.: «safe country of origin». </a:t>
            </a:r>
          </a:p>
          <a:p>
            <a:pPr marL="0" indent="0">
              <a:buNone/>
            </a:pPr>
            <a:r>
              <a:rPr lang="en-US" sz="2600" dirty="0"/>
              <a:t>ECtHR, Grand Chamber, M.S.S. v. Belgium and Greece, Application no. </a:t>
            </a:r>
            <a:r>
              <a:rPr lang="en-US" sz="2600" dirty="0">
                <a:hlinkClick r:id="rId2">
                  <a:extLst>
                    <a:ext uri="{A12FA001-AC4F-418D-AE19-62706E023703}">
                      <ahyp:hlinkClr xmlns:ahyp="http://schemas.microsoft.com/office/drawing/2018/hyperlinkcolor" val="tx"/>
                    </a:ext>
                  </a:extLst>
                </a:hlinkClick>
              </a:rPr>
              <a:t>30696/09</a:t>
            </a:r>
            <a:r>
              <a:rPr lang="en-US" sz="2600" dirty="0"/>
              <a:t>, 21 January 2011</a:t>
            </a:r>
          </a:p>
          <a:p>
            <a:pPr marL="0" indent="0">
              <a:buNone/>
            </a:pPr>
            <a:r>
              <a:rPr lang="en-GB" sz="2600" dirty="0"/>
              <a:t>Court of Justice of the European Union, Case C-406/22, </a:t>
            </a:r>
            <a:r>
              <a:rPr lang="en-GB" sz="2600" dirty="0" err="1"/>
              <a:t>Ministerstvo</a:t>
            </a:r>
            <a:r>
              <a:rPr lang="en-GB" sz="2600" dirty="0"/>
              <a:t> </a:t>
            </a:r>
            <a:r>
              <a:rPr lang="en-GB" sz="2600" dirty="0" err="1"/>
              <a:t>vnitra</a:t>
            </a:r>
            <a:r>
              <a:rPr lang="en-GB" sz="2600" dirty="0"/>
              <a:t> </a:t>
            </a:r>
            <a:r>
              <a:rPr lang="en-GB" sz="2600" dirty="0" err="1"/>
              <a:t>České</a:t>
            </a:r>
            <a:r>
              <a:rPr lang="en-GB" sz="2600" dirty="0"/>
              <a:t> </a:t>
            </a:r>
            <a:r>
              <a:rPr lang="en-GB" sz="2600" dirty="0" err="1"/>
              <a:t>republiky</a:t>
            </a:r>
            <a:r>
              <a:rPr lang="en-GB" sz="2600" dirty="0"/>
              <a:t>, </a:t>
            </a:r>
            <a:r>
              <a:rPr lang="en-GB" sz="2600" dirty="0" err="1"/>
              <a:t>Odbor</a:t>
            </a:r>
            <a:r>
              <a:rPr lang="en-GB" sz="2600" dirty="0"/>
              <a:t> </a:t>
            </a:r>
            <a:r>
              <a:rPr lang="en-GB" sz="2600" dirty="0" err="1"/>
              <a:t>azylové</a:t>
            </a:r>
            <a:r>
              <a:rPr lang="en-GB" sz="2600" dirty="0"/>
              <a:t> a </a:t>
            </a:r>
            <a:r>
              <a:rPr lang="en-GB" sz="2600" dirty="0" err="1"/>
              <a:t>migrační</a:t>
            </a:r>
            <a:r>
              <a:rPr lang="en-GB" sz="2600" dirty="0"/>
              <a:t> </a:t>
            </a:r>
            <a:r>
              <a:rPr lang="en-GB" sz="2600" dirty="0" err="1"/>
              <a:t>politiky</a:t>
            </a:r>
            <a:r>
              <a:rPr lang="en-GB" sz="2600" dirty="0"/>
              <a:t>,</a:t>
            </a:r>
            <a:r>
              <a:rPr lang="en-US" sz="2600" dirty="0"/>
              <a:t> 4 </a:t>
            </a:r>
            <a:r>
              <a:rPr lang="en-US" sz="2600" dirty="0" err="1"/>
              <a:t>ottobre</a:t>
            </a:r>
            <a:r>
              <a:rPr lang="en-US" sz="2600" dirty="0"/>
              <a:t> 2024.</a:t>
            </a:r>
            <a:endParaRPr lang="it-IT" sz="2600" dirty="0"/>
          </a:p>
        </p:txBody>
      </p:sp>
      <p:pic>
        <p:nvPicPr>
          <p:cNvPr id="4" name="Immagine 3">
            <a:extLst>
              <a:ext uri="{FF2B5EF4-FFF2-40B4-BE49-F238E27FC236}">
                <a16:creationId xmlns:a16="http://schemas.microsoft.com/office/drawing/2014/main" id="{C1208B69-7C45-A19B-7E72-FFFBD8B0BE63}"/>
              </a:ext>
            </a:extLst>
          </p:cNvPr>
          <p:cNvPicPr>
            <a:picLocks noChangeAspect="1"/>
          </p:cNvPicPr>
          <p:nvPr/>
        </p:nvPicPr>
        <p:blipFill>
          <a:blip r:embed="rId3"/>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D73D1DEC-6DC3-6632-7B91-75D5552508E9}"/>
              </a:ext>
            </a:extLst>
          </p:cNvPr>
          <p:cNvPicPr>
            <a:picLocks noChangeAspect="1"/>
          </p:cNvPicPr>
          <p:nvPr/>
        </p:nvPicPr>
        <p:blipFill>
          <a:blip r:embed="rId4"/>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370664FC-AC02-4B83-B276-DCCE94506B87}"/>
              </a:ext>
            </a:extLst>
          </p:cNvPr>
          <p:cNvPicPr>
            <a:picLocks noChangeAspect="1"/>
          </p:cNvPicPr>
          <p:nvPr/>
        </p:nvPicPr>
        <p:blipFill>
          <a:blip r:embed="rId5"/>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E5E21265-BF3A-01CA-E013-B967ACFB87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FDC25C6-A030-15EC-9222-7B89BE097BAA}"/>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963DF67F-0E4B-C82A-EF4B-E6A535AF5B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047E6957-9D44-FCC2-C12D-8D64F94D9D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75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FB79E-25A4-ED87-0E8B-9ABDB449BE84}"/>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B48C3057-4782-E7D9-27EB-0DBF5D7C8152}"/>
              </a:ext>
            </a:extLst>
          </p:cNvPr>
          <p:cNvSpPr>
            <a:spLocks noGrp="1"/>
          </p:cNvSpPr>
          <p:nvPr>
            <p:ph idx="1"/>
          </p:nvPr>
        </p:nvSpPr>
        <p:spPr/>
        <p:txBody>
          <a:bodyPr>
            <a:normAutofit fontScale="92500" lnSpcReduction="20000"/>
          </a:bodyPr>
          <a:lstStyle/>
          <a:p>
            <a:endParaRPr lang="en-GB" dirty="0"/>
          </a:p>
          <a:p>
            <a:endParaRPr lang="en-GB" dirty="0"/>
          </a:p>
          <a:p>
            <a:r>
              <a:rPr lang="en-GB" dirty="0"/>
              <a:t>2. Extreme dependence of the claim for international protection from contextual elements </a:t>
            </a:r>
          </a:p>
          <a:p>
            <a:r>
              <a:rPr lang="en-GB" dirty="0"/>
              <a:t>3. Unbearable cost of false negatives</a:t>
            </a:r>
          </a:p>
          <a:p>
            <a:r>
              <a:rPr lang="en-GB" dirty="0"/>
              <a:t>4.There are strong reasons to believe that the asylum system is not equitable in its operation, therefore, the application of machine learning tools would contribute to ‘reify it’.</a:t>
            </a:r>
          </a:p>
          <a:p>
            <a:r>
              <a:rPr lang="en-GB" dirty="0"/>
              <a:t>As such, we believe that in the context of asylum as things stand now, individualised case by case decision making by humans must be preferred to any other method. </a:t>
            </a:r>
          </a:p>
          <a:p>
            <a:pPr marL="0" indent="0" algn="ctr">
              <a:buNone/>
            </a:pPr>
            <a:r>
              <a:rPr lang="en-GB" dirty="0"/>
              <a:t>Thank you!</a:t>
            </a:r>
          </a:p>
        </p:txBody>
      </p:sp>
      <p:pic>
        <p:nvPicPr>
          <p:cNvPr id="4" name="Immagine 3">
            <a:extLst>
              <a:ext uri="{FF2B5EF4-FFF2-40B4-BE49-F238E27FC236}">
                <a16:creationId xmlns:a16="http://schemas.microsoft.com/office/drawing/2014/main" id="{08DF4670-000F-50EC-FAEA-5E56822F7C9A}"/>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8A43BB0D-7971-1014-CBB4-09454036970B}"/>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C6ACFEFA-2186-4B6D-900A-14A952483639}"/>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946DEE15-D5F6-03A9-F1DB-EECFBCF2A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91FE0B9F-2BC8-AE96-728D-AB647D8A8A22}"/>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0AC6E4B6-5E3C-980B-743F-6D46A939A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3B22C2E-3E97-4940-BB27-572F15EBE5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36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E76166-726D-4C7B-17DD-81AB88543096}"/>
              </a:ext>
            </a:extLst>
          </p:cNvPr>
          <p:cNvSpPr>
            <a:spLocks noGrp="1"/>
          </p:cNvSpPr>
          <p:nvPr>
            <p:ph type="title"/>
          </p:nvPr>
        </p:nvSpPr>
        <p:spPr>
          <a:xfrm>
            <a:off x="29308" y="365126"/>
            <a:ext cx="12010292" cy="1325563"/>
          </a:xfrm>
        </p:spPr>
        <p:txBody>
          <a:bodyPr/>
          <a:lstStyle/>
          <a:p>
            <a:endParaRPr lang="it-IT" dirty="0"/>
          </a:p>
        </p:txBody>
      </p:sp>
      <p:sp>
        <p:nvSpPr>
          <p:cNvPr id="3" name="Segnaposto contenuto 2">
            <a:extLst>
              <a:ext uri="{FF2B5EF4-FFF2-40B4-BE49-F238E27FC236}">
                <a16:creationId xmlns:a16="http://schemas.microsoft.com/office/drawing/2014/main" id="{70166984-8637-FF35-C573-640263B50045}"/>
              </a:ext>
            </a:extLst>
          </p:cNvPr>
          <p:cNvSpPr>
            <a:spLocks noGrp="1"/>
          </p:cNvSpPr>
          <p:nvPr>
            <p:ph idx="1"/>
          </p:nvPr>
        </p:nvSpPr>
        <p:spPr/>
        <p:txBody>
          <a:bodyPr/>
          <a:lstStyle/>
          <a:p>
            <a:pPr marL="0" indent="0">
              <a:buNone/>
            </a:pPr>
            <a:r>
              <a:rPr lang="en-GB" dirty="0"/>
              <a:t>Structure of the presentation </a:t>
            </a:r>
          </a:p>
          <a:p>
            <a:pPr marL="0" indent="0">
              <a:buNone/>
            </a:pPr>
            <a:endParaRPr lang="en-GB" dirty="0"/>
          </a:p>
          <a:p>
            <a:pPr marL="571500" indent="-571500">
              <a:buAutoNum type="romanUcPeriod"/>
            </a:pPr>
            <a:r>
              <a:rPr lang="en-GB" dirty="0"/>
              <a:t>Discrimination and algorithmic decision-making</a:t>
            </a:r>
          </a:p>
          <a:p>
            <a:pPr marL="571500" indent="-571500">
              <a:buAutoNum type="romanUcPeriod"/>
            </a:pPr>
            <a:endParaRPr lang="en-GB" dirty="0"/>
          </a:p>
          <a:p>
            <a:pPr marL="571500" indent="-571500">
              <a:buAutoNum type="romanUcPeriod"/>
            </a:pPr>
            <a:r>
              <a:rPr lang="en-GB" dirty="0"/>
              <a:t>Algorithmic decision-making and the right to asylum</a:t>
            </a:r>
          </a:p>
          <a:p>
            <a:pPr marL="0" indent="0">
              <a:buNone/>
            </a:pPr>
            <a:endParaRPr lang="en-GB" dirty="0"/>
          </a:p>
        </p:txBody>
      </p:sp>
      <p:pic>
        <p:nvPicPr>
          <p:cNvPr id="4" name="Immagine 3">
            <a:extLst>
              <a:ext uri="{FF2B5EF4-FFF2-40B4-BE49-F238E27FC236}">
                <a16:creationId xmlns:a16="http://schemas.microsoft.com/office/drawing/2014/main" id="{EA780903-32B7-D11F-65D1-5FFAC6B4330B}"/>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D226E116-B4EA-7966-07C1-C93F87AFFEEF}"/>
              </a:ext>
            </a:extLst>
          </p:cNvPr>
          <p:cNvPicPr>
            <a:picLocks noChangeAspect="1"/>
          </p:cNvPicPr>
          <p:nvPr/>
        </p:nvPicPr>
        <p:blipFill>
          <a:blip r:embed="rId3"/>
          <a:stretch>
            <a:fillRect/>
          </a:stretch>
        </p:blipFill>
        <p:spPr>
          <a:xfrm>
            <a:off x="3768970" y="230190"/>
            <a:ext cx="2850420" cy="1325562"/>
          </a:xfrm>
          <a:prstGeom prst="rect">
            <a:avLst/>
          </a:prstGeom>
        </p:spPr>
      </p:pic>
      <p:pic>
        <p:nvPicPr>
          <p:cNvPr id="6" name="Immagine 5">
            <a:extLst>
              <a:ext uri="{FF2B5EF4-FFF2-40B4-BE49-F238E27FC236}">
                <a16:creationId xmlns:a16="http://schemas.microsoft.com/office/drawing/2014/main" id="{1BF3152C-1078-61C4-25CD-20C09BFFDC8A}"/>
              </a:ext>
            </a:extLst>
          </p:cNvPr>
          <p:cNvPicPr>
            <a:picLocks noChangeAspect="1"/>
          </p:cNvPicPr>
          <p:nvPr/>
        </p:nvPicPr>
        <p:blipFill>
          <a:blip r:embed="rId4"/>
          <a:stretch>
            <a:fillRect/>
          </a:stretch>
        </p:blipFill>
        <p:spPr>
          <a:xfrm>
            <a:off x="6741625" y="365125"/>
            <a:ext cx="2830309" cy="1325563"/>
          </a:xfrm>
          <a:prstGeom prst="rect">
            <a:avLst/>
          </a:prstGeom>
        </p:spPr>
      </p:pic>
      <p:pic>
        <p:nvPicPr>
          <p:cNvPr id="7" name="Picture 4" descr=" ">
            <a:extLst>
              <a:ext uri="{FF2B5EF4-FFF2-40B4-BE49-F238E27FC236}">
                <a16:creationId xmlns:a16="http://schemas.microsoft.com/office/drawing/2014/main" id="{3C13B262-3FCB-FBF8-0FD0-51C3BF171E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1FBF1BD-35E7-84C8-02E2-5215480D64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5907" y="1702864"/>
            <a:ext cx="2536093" cy="11993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63B19A85-41AC-288A-7CC4-8D0C762394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41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4AE64-22A6-04B7-DDB0-73CE10941C7B}"/>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770C82C6-0742-4179-71C4-76A6BAD8506B}"/>
              </a:ext>
            </a:extLst>
          </p:cNvPr>
          <p:cNvSpPr>
            <a:spLocks noGrp="1"/>
          </p:cNvSpPr>
          <p:nvPr>
            <p:ph idx="1"/>
          </p:nvPr>
        </p:nvSpPr>
        <p:spPr/>
        <p:txBody>
          <a:bodyPr>
            <a:normAutofit fontScale="85000" lnSpcReduction="20000"/>
          </a:bodyPr>
          <a:lstStyle/>
          <a:p>
            <a:pPr marL="0" indent="0">
              <a:buNone/>
            </a:pPr>
            <a:r>
              <a:rPr lang="it-IT" dirty="0"/>
              <a:t>DEFINITIONS: </a:t>
            </a:r>
          </a:p>
          <a:p>
            <a:pPr marL="0" indent="0">
              <a:buNone/>
            </a:pPr>
            <a:endParaRPr lang="it-IT" dirty="0"/>
          </a:p>
          <a:p>
            <a:pPr marL="0" indent="0">
              <a:buNone/>
            </a:pPr>
            <a:r>
              <a:rPr lang="it-IT" b="1" dirty="0"/>
              <a:t>AI</a:t>
            </a:r>
            <a:r>
              <a:rPr lang="en-GB" sz="2400" b="1" kern="0" dirty="0">
                <a:effectLst/>
                <a:ea typeface="Times New Roman" panose="02020603050405020304" pitchFamily="18" charset="0"/>
                <a:cs typeface="Times New Roman" panose="02020603050405020304" pitchFamily="18" charset="0"/>
              </a:rPr>
              <a:t>:</a:t>
            </a:r>
            <a:r>
              <a:rPr lang="en-GB" sz="2400" kern="0" dirty="0">
                <a:effectLst/>
                <a:ea typeface="Times New Roman" panose="02020603050405020304" pitchFamily="18" charset="0"/>
                <a:cs typeface="Times New Roman" panose="02020603050405020304" pitchFamily="18" charset="0"/>
              </a:rPr>
              <a:t> </a:t>
            </a:r>
            <a:r>
              <a:rPr lang="en-GB" dirty="0"/>
              <a:t>any machine technology that attempts to do ‘what humans do when humans do things’. Chang </a:t>
            </a:r>
            <a:r>
              <a:rPr lang="it-IT" dirty="0"/>
              <a:t>2025</a:t>
            </a:r>
          </a:p>
          <a:p>
            <a:pPr marL="0" indent="0">
              <a:buNone/>
            </a:pPr>
            <a:r>
              <a:rPr lang="en-GB" b="1" dirty="0"/>
              <a:t>Algorithmic decision making</a:t>
            </a:r>
            <a:r>
              <a:rPr lang="en-GB" dirty="0"/>
              <a:t>:  “any decision that is informed or made using machine learning classifiers”. </a:t>
            </a:r>
            <a:r>
              <a:rPr lang="en-GB" dirty="0" err="1"/>
              <a:t>Lagioia</a:t>
            </a:r>
            <a:r>
              <a:rPr lang="en-GB" dirty="0"/>
              <a:t>, </a:t>
            </a:r>
            <a:r>
              <a:rPr lang="en-GB" dirty="0" err="1"/>
              <a:t>Rovatti</a:t>
            </a:r>
            <a:r>
              <a:rPr lang="en-GB" dirty="0"/>
              <a:t>, Sartor 2022</a:t>
            </a:r>
          </a:p>
          <a:p>
            <a:pPr marL="0" indent="0">
              <a:buNone/>
            </a:pPr>
            <a:r>
              <a:rPr lang="en-GB" b="1" dirty="0"/>
              <a:t>Fairness</a:t>
            </a:r>
            <a:r>
              <a:rPr lang="en-GB" dirty="0"/>
              <a:t>: It is a very broad notion, varies according to the conception of political justice, definitions vary in computer science, law, and ethics and are only partially overlapping. Fairness includes the respect for anti-discrimination norms. </a:t>
            </a:r>
          </a:p>
          <a:p>
            <a:pPr marL="0" indent="0">
              <a:buNone/>
            </a:pPr>
            <a:r>
              <a:rPr lang="en-GB" b="1" dirty="0"/>
              <a:t>Discrimination</a:t>
            </a:r>
            <a:r>
              <a:rPr lang="en-GB" dirty="0"/>
              <a:t>: An act – a </a:t>
            </a:r>
            <a:r>
              <a:rPr lang="en-GB" i="1" dirty="0"/>
              <a:t>practice</a:t>
            </a:r>
            <a:r>
              <a:rPr lang="en-GB" dirty="0"/>
              <a:t>, e.g. the administrative and the judicial procedures, a </a:t>
            </a:r>
            <a:r>
              <a:rPr lang="en-GB" i="1" dirty="0"/>
              <a:t>rule</a:t>
            </a:r>
            <a:r>
              <a:rPr lang="en-GB" dirty="0"/>
              <a:t>, e.g. the laws governing asylum, or a </a:t>
            </a:r>
            <a:r>
              <a:rPr lang="en-GB" i="1" dirty="0"/>
              <a:t>policy</a:t>
            </a:r>
            <a:r>
              <a:rPr lang="en-GB" dirty="0"/>
              <a:t>, e.g. the policies on immigration and asylum – that puts or has the potential to put a specific person at disadvantage because of a trait that is either possessed or attributed to this person. Hellman 2008, </a:t>
            </a:r>
            <a:r>
              <a:rPr lang="en-GB" dirty="0" err="1"/>
              <a:t>Kaithan</a:t>
            </a:r>
            <a:r>
              <a:rPr lang="en-GB" dirty="0"/>
              <a:t> </a:t>
            </a:r>
            <a:r>
              <a:rPr lang="en-GB" sz="1800" kern="0" dirty="0">
                <a:effectLst/>
                <a:latin typeface="Perpetua" panose="02020502060401020303" pitchFamily="18" charset="77"/>
                <a:ea typeface="Times New Roman" panose="02020603050405020304" pitchFamily="18" charset="0"/>
                <a:cs typeface="Times New Roman" panose="02020603050405020304" pitchFamily="18" charset="0"/>
              </a:rPr>
              <a:t> </a:t>
            </a:r>
            <a:endParaRPr lang="it-IT" dirty="0"/>
          </a:p>
          <a:p>
            <a:pPr marL="0" indent="0">
              <a:buNone/>
            </a:pPr>
            <a:endParaRPr lang="it-IT" dirty="0"/>
          </a:p>
          <a:p>
            <a:pPr marL="0" indent="0">
              <a:buNone/>
            </a:pPr>
            <a:endParaRPr lang="it-IT" sz="2400" dirty="0"/>
          </a:p>
        </p:txBody>
      </p:sp>
      <p:pic>
        <p:nvPicPr>
          <p:cNvPr id="4" name="Immagine 3">
            <a:extLst>
              <a:ext uri="{FF2B5EF4-FFF2-40B4-BE49-F238E27FC236}">
                <a16:creationId xmlns:a16="http://schemas.microsoft.com/office/drawing/2014/main" id="{CC6EB616-17D1-E35E-11DE-576995CDEC54}"/>
              </a:ext>
            </a:extLst>
          </p:cNvPr>
          <p:cNvPicPr>
            <a:picLocks noChangeAspect="1"/>
          </p:cNvPicPr>
          <p:nvPr/>
        </p:nvPicPr>
        <p:blipFill>
          <a:blip r:embed="rId2"/>
          <a:stretch>
            <a:fillRect/>
          </a:stretch>
        </p:blipFill>
        <p:spPr>
          <a:xfrm>
            <a:off x="174989" y="377300"/>
            <a:ext cx="3739662" cy="1325562"/>
          </a:xfrm>
          <a:prstGeom prst="rect">
            <a:avLst/>
          </a:prstGeom>
        </p:spPr>
      </p:pic>
      <p:pic>
        <p:nvPicPr>
          <p:cNvPr id="5" name="Immagine 4">
            <a:extLst>
              <a:ext uri="{FF2B5EF4-FFF2-40B4-BE49-F238E27FC236}">
                <a16:creationId xmlns:a16="http://schemas.microsoft.com/office/drawing/2014/main" id="{3A4834F0-BD87-E804-F9DF-FEDA5EA6B043}"/>
              </a:ext>
            </a:extLst>
          </p:cNvPr>
          <p:cNvPicPr>
            <a:picLocks noChangeAspect="1"/>
          </p:cNvPicPr>
          <p:nvPr/>
        </p:nvPicPr>
        <p:blipFill>
          <a:blip r:embed="rId3"/>
          <a:stretch>
            <a:fillRect/>
          </a:stretch>
        </p:blipFill>
        <p:spPr>
          <a:xfrm>
            <a:off x="3881150" y="365124"/>
            <a:ext cx="2850420" cy="1325562"/>
          </a:xfrm>
          <a:prstGeom prst="rect">
            <a:avLst/>
          </a:prstGeom>
        </p:spPr>
      </p:pic>
      <p:pic>
        <p:nvPicPr>
          <p:cNvPr id="6" name="Immagine 5">
            <a:extLst>
              <a:ext uri="{FF2B5EF4-FFF2-40B4-BE49-F238E27FC236}">
                <a16:creationId xmlns:a16="http://schemas.microsoft.com/office/drawing/2014/main" id="{B7772E62-1C0F-177F-819E-091F8110A650}"/>
              </a:ext>
            </a:extLst>
          </p:cNvPr>
          <p:cNvPicPr>
            <a:picLocks noChangeAspect="1"/>
          </p:cNvPicPr>
          <p:nvPr/>
        </p:nvPicPr>
        <p:blipFill>
          <a:blip r:embed="rId4"/>
          <a:stretch>
            <a:fillRect/>
          </a:stretch>
        </p:blipFill>
        <p:spPr>
          <a:xfrm>
            <a:off x="6741625" y="365125"/>
            <a:ext cx="2830309" cy="1325563"/>
          </a:xfrm>
          <a:prstGeom prst="rect">
            <a:avLst/>
          </a:prstGeom>
        </p:spPr>
      </p:pic>
      <p:pic>
        <p:nvPicPr>
          <p:cNvPr id="7" name="Picture 4" descr=" ">
            <a:extLst>
              <a:ext uri="{FF2B5EF4-FFF2-40B4-BE49-F238E27FC236}">
                <a16:creationId xmlns:a16="http://schemas.microsoft.com/office/drawing/2014/main" id="{728DB3EA-5787-C575-BCE1-AB06B5036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39DD56E-5EC9-4551-D85D-D1A631E31930}"/>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77062462-8F29-5F21-6C33-C2B2278E2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EDFC6A5A-E68E-EE1C-FFA0-DE0DB261E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4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83045-F789-103C-89BB-63D607B1F13A}"/>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4ACCA501-42FE-E4E7-2C8A-8B229CBB69C0}"/>
              </a:ext>
            </a:extLst>
          </p:cNvPr>
          <p:cNvSpPr>
            <a:spLocks noGrp="1"/>
          </p:cNvSpPr>
          <p:nvPr>
            <p:ph idx="1"/>
          </p:nvPr>
        </p:nvSpPr>
        <p:spPr/>
        <p:txBody>
          <a:bodyPr/>
          <a:lstStyle/>
          <a:p>
            <a:pPr marL="0" indent="0">
              <a:buNone/>
            </a:pPr>
            <a:endParaRPr lang="en-GB" sz="2400" dirty="0"/>
          </a:p>
          <a:p>
            <a:pPr marL="0" indent="0">
              <a:buNone/>
            </a:pPr>
            <a:endParaRPr lang="en-GB" sz="2400" dirty="0"/>
          </a:p>
          <a:p>
            <a:pPr marL="0" indent="0">
              <a:buNone/>
            </a:pPr>
            <a:r>
              <a:rPr lang="en-GB" sz="2400" dirty="0"/>
              <a:t>Art. 1 CEDAW - 1979</a:t>
            </a:r>
          </a:p>
          <a:p>
            <a:pPr marL="0" indent="0">
              <a:buNone/>
            </a:pPr>
            <a:r>
              <a:rPr lang="en-GB" sz="2400" dirty="0"/>
              <a:t>For the purposes of the present Convention the term "discrimination against women" shall mean any distinction, exclusion or restriction made on the basis of sex which has the effect or purpose of impairing or nullifying the recognition, enjoyment or exercise by women, irrespective of their marital status, on a basis of equality of men and women, of human rights and fundamental freedoms in the political, economic, social, cultural, civil or any other field.</a:t>
            </a:r>
          </a:p>
        </p:txBody>
      </p:sp>
      <p:pic>
        <p:nvPicPr>
          <p:cNvPr id="4" name="Immagine 3">
            <a:extLst>
              <a:ext uri="{FF2B5EF4-FFF2-40B4-BE49-F238E27FC236}">
                <a16:creationId xmlns:a16="http://schemas.microsoft.com/office/drawing/2014/main" id="{698A25F1-F455-8AFC-BCA4-4B96725C7740}"/>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496745D9-9E2F-323D-30A9-EB8007FC67BC}"/>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586D88F2-7462-44FD-4ADC-EE6A0DE622F8}"/>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378ED5B5-C758-4F52-032F-EABA35A0E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6CEEE4AE-F0B8-6E20-05C4-5A7747672904}"/>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56424EFD-562B-9D73-E171-B6BFEF953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C7D79DA3-C2BF-6091-0081-E7726AA774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2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2FE54-E843-4B68-C382-C44EF1CC59F0}"/>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F872FD56-EF3C-032C-0BE2-1CD8853D34AE}"/>
              </a:ext>
            </a:extLst>
          </p:cNvPr>
          <p:cNvSpPr>
            <a:spLocks noGrp="1"/>
          </p:cNvSpPr>
          <p:nvPr>
            <p:ph idx="1"/>
          </p:nvPr>
        </p:nvSpPr>
        <p:spPr/>
        <p:txBody>
          <a:bodyPr/>
          <a:lstStyle/>
          <a:p>
            <a:pPr marL="0" indent="0">
              <a:buNone/>
            </a:pPr>
            <a:endParaRPr lang="en-GB" sz="2400" dirty="0"/>
          </a:p>
          <a:p>
            <a:pPr marL="0" indent="0">
              <a:buNone/>
            </a:pPr>
            <a:endParaRPr lang="en-GB" sz="2400" dirty="0"/>
          </a:p>
          <a:p>
            <a:pPr marL="0" indent="0">
              <a:buNone/>
            </a:pPr>
            <a:r>
              <a:rPr lang="en-GB" sz="2400" dirty="0"/>
              <a:t>Article 21 EU Charter of Fundamental Rights </a:t>
            </a:r>
          </a:p>
          <a:p>
            <a:pPr marL="0" indent="0">
              <a:buNone/>
            </a:pPr>
            <a:r>
              <a:rPr lang="en-GB" sz="2400" dirty="0"/>
              <a:t>1. Any discrimination based on any ground such </a:t>
            </a:r>
            <a:r>
              <a:rPr lang="en-GB" sz="2400" b="1" dirty="0"/>
              <a:t>as sex, race, colour, ethnic or social origin, genetic features, language, religion or belief, political or any other opinion, membership of a national minority, property, birth, disability, age or sexual orientation</a:t>
            </a:r>
            <a:r>
              <a:rPr lang="en-GB" sz="2400" dirty="0"/>
              <a:t> shall be prohibited.</a:t>
            </a:r>
            <a:br>
              <a:rPr lang="en-GB" sz="2400" dirty="0"/>
            </a:br>
            <a:r>
              <a:rPr lang="en-GB" sz="2400" dirty="0"/>
              <a:t>2. Within the scope of application of the Treaties and without prejudice to any of their specific provisions, any discrimination on grounds of nationality shall be prohibited.</a:t>
            </a:r>
          </a:p>
        </p:txBody>
      </p:sp>
      <p:pic>
        <p:nvPicPr>
          <p:cNvPr id="4" name="Immagine 3">
            <a:extLst>
              <a:ext uri="{FF2B5EF4-FFF2-40B4-BE49-F238E27FC236}">
                <a16:creationId xmlns:a16="http://schemas.microsoft.com/office/drawing/2014/main" id="{01DFEF11-C5C1-17BB-C73D-80A2B398753F}"/>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477D61B6-8B88-100F-2350-D0E10031D3E2}"/>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64C302C3-03C4-A839-086E-B7DBDF6BDD28}"/>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40C49F5D-679C-4711-FC3D-6023D82FF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420BF5CC-8D4F-3139-0083-63CC7A52E152}"/>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91B0B376-DC85-B603-D6E5-14485C5FE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8808B1A3-E431-39DE-4839-D09ACD5AD2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6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5EC20-5ED5-4A1D-23BB-41D3144FA2ED}"/>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DCC84545-93FB-6DA5-3B28-C918FEF119FD}"/>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The spectrum of Fairness and AI movement’s positions</a:t>
            </a:r>
          </a:p>
          <a:p>
            <a:pPr marL="0" indent="0">
              <a:buNone/>
            </a:pPr>
            <a:endParaRPr lang="en-GB" dirty="0"/>
          </a:p>
          <a:p>
            <a:pPr marL="0" indent="0">
              <a:buNone/>
            </a:pPr>
            <a:r>
              <a:rPr lang="en-GB" dirty="0"/>
              <a:t>The ’optimists’ …</a:t>
            </a:r>
          </a:p>
          <a:p>
            <a:pPr marL="0" indent="0">
              <a:buNone/>
            </a:pPr>
            <a:r>
              <a:rPr lang="en-GB" dirty="0"/>
              <a:t>		…the ‘realists’ …</a:t>
            </a:r>
          </a:p>
          <a:p>
            <a:pPr marL="0" indent="0">
              <a:buNone/>
            </a:pPr>
            <a:r>
              <a:rPr lang="en-GB" dirty="0"/>
              <a:t> 				…the ‘pessimists’…</a:t>
            </a:r>
          </a:p>
        </p:txBody>
      </p:sp>
      <p:pic>
        <p:nvPicPr>
          <p:cNvPr id="4" name="Immagine 3">
            <a:extLst>
              <a:ext uri="{FF2B5EF4-FFF2-40B4-BE49-F238E27FC236}">
                <a16:creationId xmlns:a16="http://schemas.microsoft.com/office/drawing/2014/main" id="{AFE58174-2A03-BA88-590B-CDBC1B5E3786}"/>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612BFA32-18DF-2FA1-E8E7-D8F420019A0A}"/>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37ED03E4-6BFE-E3FE-1EA7-A8DA5779A501}"/>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4BBE3557-FD1E-319B-0CDE-A7860DA1A1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043A4BAE-D6C3-121B-7753-8603F29F413B}"/>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1B63E40E-6F7F-467B-08CE-ED604B316A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1315312E-7ADF-6CE0-9475-650A712677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3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F8A270-6FD2-D567-95B9-370C031EF5F4}"/>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658B0610-329F-A61F-A03E-47A2A48F79FA}"/>
              </a:ext>
            </a:extLst>
          </p:cNvPr>
          <p:cNvSpPr>
            <a:spLocks noGrp="1"/>
          </p:cNvSpPr>
          <p:nvPr>
            <p:ph idx="1"/>
          </p:nvPr>
        </p:nvSpPr>
        <p:spPr/>
        <p:txBody>
          <a:bodyPr>
            <a:normAutofit/>
          </a:bodyPr>
          <a:lstStyle/>
          <a:p>
            <a:pPr marL="0" indent="0" algn="ctr">
              <a:buNone/>
            </a:pPr>
            <a:endParaRPr lang="en-GB" dirty="0"/>
          </a:p>
          <a:p>
            <a:pPr marL="0" indent="0" algn="ctr">
              <a:buNone/>
            </a:pPr>
            <a:endParaRPr lang="en-GB" dirty="0"/>
          </a:p>
          <a:p>
            <a:pPr marL="0" indent="0" algn="ctr">
              <a:buNone/>
            </a:pPr>
            <a:r>
              <a:rPr lang="en-GB" dirty="0"/>
              <a:t>The fundamental disagreements on the notion of discrimination: </a:t>
            </a:r>
          </a:p>
          <a:p>
            <a:r>
              <a:rPr lang="en-GB" dirty="0"/>
              <a:t>on the </a:t>
            </a:r>
            <a:r>
              <a:rPr lang="en-GB" i="1" dirty="0"/>
              <a:t>justification </a:t>
            </a:r>
            <a:r>
              <a:rPr lang="en-GB" dirty="0"/>
              <a:t>of the norms prohibiting illicit or wrong discrimination – the systematic group disadvantage or the why of the treatment?</a:t>
            </a:r>
          </a:p>
          <a:p>
            <a:r>
              <a:rPr lang="en-GB" dirty="0"/>
              <a:t>on the focus of the relative disadvantage: is it the outcome or the treatment? </a:t>
            </a:r>
          </a:p>
          <a:p>
            <a:pPr marL="0" indent="0">
              <a:buNone/>
            </a:pPr>
            <a:endParaRPr lang="en-GB" dirty="0"/>
          </a:p>
          <a:p>
            <a:pPr marL="0" indent="0">
              <a:buNone/>
            </a:pPr>
            <a:endParaRPr lang="en-GB" dirty="0"/>
          </a:p>
          <a:p>
            <a:pPr marL="0" indent="0">
              <a:buNone/>
            </a:pPr>
            <a:endParaRPr lang="en-GB" dirty="0"/>
          </a:p>
          <a:p>
            <a:pPr marL="0" indent="0">
              <a:buNone/>
            </a:pPr>
            <a:endParaRPr lang="it-IT" dirty="0"/>
          </a:p>
          <a:p>
            <a:pPr marL="0" indent="0">
              <a:buNone/>
            </a:pPr>
            <a:endParaRPr lang="it-IT" dirty="0"/>
          </a:p>
          <a:p>
            <a:pPr marL="0" indent="0">
              <a:buNone/>
            </a:pPr>
            <a:endParaRPr lang="it-IT" dirty="0"/>
          </a:p>
        </p:txBody>
      </p:sp>
      <p:pic>
        <p:nvPicPr>
          <p:cNvPr id="4" name="Immagine 3">
            <a:extLst>
              <a:ext uri="{FF2B5EF4-FFF2-40B4-BE49-F238E27FC236}">
                <a16:creationId xmlns:a16="http://schemas.microsoft.com/office/drawing/2014/main" id="{8F893AF4-B5EB-8909-F99B-293DBF74F68D}"/>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A0F4AE34-D7D4-ECE3-2490-7E07BF15D36F}"/>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420F450A-0A93-03A7-9C36-8A3BEF4C7B43}"/>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505EC26E-61A4-921F-4AFB-3C28D3C40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FE17EFE2-94DE-24BD-C71D-8286B84A3FC0}"/>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A1A3A8D3-FF31-2AB9-6A6B-6718897B2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D4FC4CCA-A4F0-14E5-E626-EF115B4503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6272BB-FB56-5BE0-2DBA-C2E42954151B}"/>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B7110FDC-7047-4AAC-0D60-C712F032D8D1}"/>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Suggested remedies by </a:t>
            </a:r>
            <a:r>
              <a:rPr lang="en-GB" dirty="0" err="1"/>
              <a:t>Barocas</a:t>
            </a:r>
            <a:r>
              <a:rPr lang="en-GB" dirty="0"/>
              <a:t>, Hardt, Narayanan 2023: </a:t>
            </a:r>
          </a:p>
          <a:p>
            <a:pPr marL="0" indent="0">
              <a:buNone/>
            </a:pPr>
            <a:r>
              <a:rPr lang="en-GB" dirty="0"/>
              <a:t>a. At the level of the decision making process – treat like cases alike in relation to the task at hand</a:t>
            </a:r>
          </a:p>
          <a:p>
            <a:pPr marL="0" indent="0">
              <a:buNone/>
            </a:pPr>
            <a:r>
              <a:rPr lang="en-GB" dirty="0"/>
              <a:t>b. At the institutional and socio-economic level – Design Rawlsian-inspired just institutions</a:t>
            </a:r>
          </a:p>
          <a:p>
            <a:pPr marL="0" indent="0">
              <a:buNone/>
            </a:pPr>
            <a:r>
              <a:rPr lang="en-GB" dirty="0"/>
              <a:t>c. In between – refining computer science tools and in some cases Treat non-alike cases alike.</a:t>
            </a:r>
          </a:p>
          <a:p>
            <a:endParaRPr lang="it-IT" dirty="0"/>
          </a:p>
        </p:txBody>
      </p:sp>
      <p:pic>
        <p:nvPicPr>
          <p:cNvPr id="4" name="Immagine 3">
            <a:extLst>
              <a:ext uri="{FF2B5EF4-FFF2-40B4-BE49-F238E27FC236}">
                <a16:creationId xmlns:a16="http://schemas.microsoft.com/office/drawing/2014/main" id="{8BF866E3-9A6D-C5A1-DE8A-944AFFB809F2}"/>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58CDBA83-1D30-C02C-F76C-C5A9DD8C2723}"/>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50461DCE-A7B9-AAC1-98E1-070C3ECE36C8}"/>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424FDB12-554D-97E2-EAFA-68899A45F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8D4C40F-818D-AA3C-09D8-FC2ACC1B2697}"/>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DE512091-A817-F308-F923-AF9B0CDAA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1D8B4A76-7B85-3274-629B-0187FFB9D0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5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51622-FC77-38EC-F526-6DB1BE35D407}"/>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9FE3B91A-64F1-8A1C-9E05-9B36113D845D}"/>
              </a:ext>
            </a:extLst>
          </p:cNvPr>
          <p:cNvSpPr>
            <a:spLocks noGrp="1"/>
          </p:cNvSpPr>
          <p:nvPr>
            <p:ph idx="1"/>
          </p:nvPr>
        </p:nvSpPr>
        <p:spPr/>
        <p:txBody>
          <a:bodyPr/>
          <a:lstStyle/>
          <a:p>
            <a:endParaRPr lang="en-US" dirty="0"/>
          </a:p>
          <a:p>
            <a:endParaRPr lang="en-US" dirty="0"/>
          </a:p>
          <a:p>
            <a:r>
              <a:rPr lang="en-US" dirty="0"/>
              <a:t>‘ensuring equality of opportunities requires assessing people as they would have been had they been afforded in the past opportunities comparable to other people of equal potential seeking the current opportunity’ BHN 2023</a:t>
            </a:r>
          </a:p>
          <a:p>
            <a:r>
              <a:rPr lang="en-US" dirty="0"/>
              <a:t>Target: ‘specific decisions that can create a sudden step change in people’s life prospects’ BHN 2023</a:t>
            </a:r>
            <a:endParaRPr lang="it-IT" dirty="0"/>
          </a:p>
        </p:txBody>
      </p:sp>
      <p:pic>
        <p:nvPicPr>
          <p:cNvPr id="4" name="Immagine 3">
            <a:extLst>
              <a:ext uri="{FF2B5EF4-FFF2-40B4-BE49-F238E27FC236}">
                <a16:creationId xmlns:a16="http://schemas.microsoft.com/office/drawing/2014/main" id="{83486F53-C612-0AFB-0959-9181056A8537}"/>
              </a:ext>
            </a:extLst>
          </p:cNvPr>
          <p:cNvPicPr>
            <a:picLocks noChangeAspect="1"/>
          </p:cNvPicPr>
          <p:nvPr/>
        </p:nvPicPr>
        <p:blipFill>
          <a:blip r:embed="rId2"/>
          <a:stretch>
            <a:fillRect/>
          </a:stretch>
        </p:blipFill>
        <p:spPr>
          <a:xfrm>
            <a:off x="29308" y="365127"/>
            <a:ext cx="3739662" cy="1325562"/>
          </a:xfrm>
          <a:prstGeom prst="rect">
            <a:avLst/>
          </a:prstGeom>
        </p:spPr>
      </p:pic>
      <p:pic>
        <p:nvPicPr>
          <p:cNvPr id="5" name="Immagine 4">
            <a:extLst>
              <a:ext uri="{FF2B5EF4-FFF2-40B4-BE49-F238E27FC236}">
                <a16:creationId xmlns:a16="http://schemas.microsoft.com/office/drawing/2014/main" id="{B8490D87-4ACC-B7A8-2B2A-11C9E8E7CDCC}"/>
              </a:ext>
            </a:extLst>
          </p:cNvPr>
          <p:cNvPicPr>
            <a:picLocks noChangeAspect="1"/>
          </p:cNvPicPr>
          <p:nvPr/>
        </p:nvPicPr>
        <p:blipFill>
          <a:blip r:embed="rId3"/>
          <a:stretch>
            <a:fillRect/>
          </a:stretch>
        </p:blipFill>
        <p:spPr>
          <a:xfrm>
            <a:off x="3768970" y="365126"/>
            <a:ext cx="2850420" cy="1325562"/>
          </a:xfrm>
          <a:prstGeom prst="rect">
            <a:avLst/>
          </a:prstGeom>
        </p:spPr>
      </p:pic>
      <p:pic>
        <p:nvPicPr>
          <p:cNvPr id="6" name="Immagine 5">
            <a:extLst>
              <a:ext uri="{FF2B5EF4-FFF2-40B4-BE49-F238E27FC236}">
                <a16:creationId xmlns:a16="http://schemas.microsoft.com/office/drawing/2014/main" id="{E4626C88-CE02-2884-0529-AC7FD83D8AED}"/>
              </a:ext>
            </a:extLst>
          </p:cNvPr>
          <p:cNvPicPr>
            <a:picLocks noChangeAspect="1"/>
          </p:cNvPicPr>
          <p:nvPr/>
        </p:nvPicPr>
        <p:blipFill>
          <a:blip r:embed="rId4"/>
          <a:stretch>
            <a:fillRect/>
          </a:stretch>
        </p:blipFill>
        <p:spPr>
          <a:xfrm>
            <a:off x="6619390" y="365125"/>
            <a:ext cx="2830309" cy="1325563"/>
          </a:xfrm>
          <a:prstGeom prst="rect">
            <a:avLst/>
          </a:prstGeom>
        </p:spPr>
      </p:pic>
      <p:pic>
        <p:nvPicPr>
          <p:cNvPr id="7" name="Picture 4" descr=" ">
            <a:extLst>
              <a:ext uri="{FF2B5EF4-FFF2-40B4-BE49-F238E27FC236}">
                <a16:creationId xmlns:a16="http://schemas.microsoft.com/office/drawing/2014/main" id="{656E006F-1C6D-7E88-3663-558812182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045" y="230190"/>
            <a:ext cx="2424966" cy="1472672"/>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A4A37BB1-7FEA-0F9D-C197-4EFB4B97D1F5}"/>
              </a:ext>
            </a:extLst>
          </p:cNvPr>
          <p:cNvSpPr txBox="1"/>
          <p:nvPr/>
        </p:nvSpPr>
        <p:spPr>
          <a:xfrm>
            <a:off x="18025035" y="4363147"/>
            <a:ext cx="92097" cy="369332"/>
          </a:xfrm>
          <a:prstGeom prst="rect">
            <a:avLst/>
          </a:prstGeom>
          <a:noFill/>
        </p:spPr>
        <p:txBody>
          <a:bodyPr wrap="square" rtlCol="0">
            <a:spAutoFit/>
          </a:bodyPr>
          <a:lstStyle/>
          <a:p>
            <a:endParaRPr lang="it-IT" dirty="0"/>
          </a:p>
        </p:txBody>
      </p:sp>
      <p:pic>
        <p:nvPicPr>
          <p:cNvPr id="9" name="Picture 2">
            <a:extLst>
              <a:ext uri="{FF2B5EF4-FFF2-40B4-BE49-F238E27FC236}">
                <a16:creationId xmlns:a16="http://schemas.microsoft.com/office/drawing/2014/main" id="{627957F7-67B4-CB94-85F7-BC381B9F35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034" y="1702864"/>
            <a:ext cx="2424966" cy="911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5A9DECF9-9FD8-2497-BC84-4AFAD2EE4A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7882" y="1702862"/>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055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53C5CFD9D88F4784F74338154CD5F5" ma:contentTypeVersion="3" ma:contentTypeDescription="Create a new document." ma:contentTypeScope="" ma:versionID="9df821e25f4c7669bc3c219bddc1e403">
  <xsd:schema xmlns:xsd="http://www.w3.org/2001/XMLSchema" xmlns:xs="http://www.w3.org/2001/XMLSchema" xmlns:p="http://schemas.microsoft.com/office/2006/metadata/properties" xmlns:ns2="f98a9ab5-f618-4f49-af8d-1a0b6d1c96ae" targetNamespace="http://schemas.microsoft.com/office/2006/metadata/properties" ma:root="true" ma:fieldsID="1f5ef31316090e4591827b5d914e22f7" ns2:_="">
    <xsd:import namespace="f98a9ab5-f618-4f49-af8d-1a0b6d1c96a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a9ab5-f618-4f49-af8d-1a0b6d1c9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891935-7D43-419F-95C8-FC4B4742291D}"/>
</file>

<file path=customXml/itemProps2.xml><?xml version="1.0" encoding="utf-8"?>
<ds:datastoreItem xmlns:ds="http://schemas.openxmlformats.org/officeDocument/2006/customXml" ds:itemID="{D268D677-BDCD-4A22-B383-C29B7F3F68C6}"/>
</file>

<file path=customXml/itemProps3.xml><?xml version="1.0" encoding="utf-8"?>
<ds:datastoreItem xmlns:ds="http://schemas.openxmlformats.org/officeDocument/2006/customXml" ds:itemID="{876258CD-2E31-4461-9AFD-01B42D3F4C36}"/>
</file>

<file path=docProps/app.xml><?xml version="1.0" encoding="utf-8"?>
<Properties xmlns="http://schemas.openxmlformats.org/officeDocument/2006/extended-properties" xmlns:vt="http://schemas.openxmlformats.org/officeDocument/2006/docPropsVTypes">
  <TotalTime>156</TotalTime>
  <Words>1376</Words>
  <Application>Microsoft Macintosh PowerPoint</Application>
  <PresentationFormat>Widescreen</PresentationFormat>
  <Paragraphs>88</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Abadi Extra Light</vt:lpstr>
      <vt:lpstr>Arial</vt:lpstr>
      <vt:lpstr>Calibri</vt:lpstr>
      <vt:lpstr>Calibri Light</vt:lpstr>
      <vt:lpstr>Perpetua</vt:lpstr>
      <vt:lpstr>Tema di Office</vt:lpstr>
      <vt:lpstr>  Discrimination, algorithmic decisions, and rights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Discrimination, algorithmic decisions, and rights </dc:title>
  <dc:creator>Elena</dc:creator>
  <cp:lastModifiedBy>Elena</cp:lastModifiedBy>
  <cp:revision>17</cp:revision>
  <dcterms:created xsi:type="dcterms:W3CDTF">2026-01-22T15:07:19Z</dcterms:created>
  <dcterms:modified xsi:type="dcterms:W3CDTF">2026-01-22T18:48:04Z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0x010100AC53C5CFD9D88F4784F74338154CD5F5</vt:lpwstr>
  </property>
</Properties>
</file>